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07200" cy="9939338"/>
  <p:defaultTextStyle>
    <a:defPPr>
      <a:defRPr lang="ja-JP"/>
    </a:defPPr>
    <a:lvl1pPr marL="0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483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2966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449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5931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414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8896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379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1862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5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9966FF"/>
    <a:srgbClr val="B72FED"/>
    <a:srgbClr val="CCECFF"/>
    <a:srgbClr val="A086B9"/>
    <a:srgbClr val="00FF00"/>
    <a:srgbClr val="FF6600"/>
    <a:srgbClr val="FFFF99"/>
    <a:srgbClr val="E9F57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9823" autoAdjust="0"/>
  </p:normalViewPr>
  <p:slideViewPr>
    <p:cSldViewPr showGuides="1">
      <p:cViewPr varScale="1">
        <p:scale>
          <a:sx n="55" d="100"/>
          <a:sy n="55" d="100"/>
        </p:scale>
        <p:origin x="2174" y="43"/>
      </p:cViewPr>
      <p:guideLst>
        <p:guide orient="horz" pos="6735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9787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3"/>
            <a:ext cx="2949787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B0C0EC0B-4132-45AD-8D1F-803598B6E844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6125"/>
            <a:ext cx="26352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787" cy="49696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9"/>
            <a:ext cx="2949787" cy="49696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4D517885-14EA-439C-B500-5E12ACA5A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368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21483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42966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64449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85931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07414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28896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50379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71862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17885-14EA-439C-B500-5E12ACA5AD8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267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43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491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549" y="571801"/>
            <a:ext cx="3701869" cy="1216374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570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612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8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96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5644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9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4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8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3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8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834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549" y="3326837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8486" y="3326837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70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3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5" y="2393639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83" indent="0">
              <a:buNone/>
              <a:defRPr sz="2300" b="1"/>
            </a:lvl2pPr>
            <a:lvl3pPr marL="1042966" indent="0">
              <a:buNone/>
              <a:defRPr sz="2100" b="1"/>
            </a:lvl3pPr>
            <a:lvl4pPr marL="1564449" indent="0">
              <a:buNone/>
              <a:defRPr sz="1700" b="1"/>
            </a:lvl4pPr>
            <a:lvl5pPr marL="2085931" indent="0">
              <a:buNone/>
              <a:defRPr sz="1700" b="1"/>
            </a:lvl5pPr>
            <a:lvl6pPr marL="2607414" indent="0">
              <a:buNone/>
              <a:defRPr sz="1700" b="1"/>
            </a:lvl6pPr>
            <a:lvl7pPr marL="3128896" indent="0">
              <a:buNone/>
              <a:defRPr sz="1700" b="1"/>
            </a:lvl7pPr>
            <a:lvl8pPr marL="3650379" indent="0">
              <a:buNone/>
              <a:defRPr sz="1700" b="1"/>
            </a:lvl8pPr>
            <a:lvl9pPr marL="4171862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5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83" indent="0">
              <a:buNone/>
              <a:defRPr sz="2300" b="1"/>
            </a:lvl2pPr>
            <a:lvl3pPr marL="1042966" indent="0">
              <a:buNone/>
              <a:defRPr sz="2100" b="1"/>
            </a:lvl3pPr>
            <a:lvl4pPr marL="1564449" indent="0">
              <a:buNone/>
              <a:defRPr sz="1700" b="1"/>
            </a:lvl4pPr>
            <a:lvl5pPr marL="2085931" indent="0">
              <a:buNone/>
              <a:defRPr sz="1700" b="1"/>
            </a:lvl5pPr>
            <a:lvl6pPr marL="2607414" indent="0">
              <a:buNone/>
              <a:defRPr sz="1700" b="1"/>
            </a:lvl6pPr>
            <a:lvl7pPr marL="3128896" indent="0">
              <a:buNone/>
              <a:defRPr sz="1700" b="1"/>
            </a:lvl7pPr>
            <a:lvl8pPr marL="3650379" indent="0">
              <a:buNone/>
              <a:defRPr sz="1700" b="1"/>
            </a:lvl8pPr>
            <a:lvl9pPr marL="4171862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109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726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26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5" y="425757"/>
            <a:ext cx="2487604" cy="181193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5" y="425758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5" y="2237695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483" indent="0">
              <a:buNone/>
              <a:defRPr sz="1400"/>
            </a:lvl2pPr>
            <a:lvl3pPr marL="1042966" indent="0">
              <a:buNone/>
              <a:defRPr sz="1100"/>
            </a:lvl3pPr>
            <a:lvl4pPr marL="1564449" indent="0">
              <a:buNone/>
              <a:defRPr sz="1100"/>
            </a:lvl4pPr>
            <a:lvl5pPr marL="2085931" indent="0">
              <a:buNone/>
              <a:defRPr sz="1100"/>
            </a:lvl5pPr>
            <a:lvl6pPr marL="2607414" indent="0">
              <a:buNone/>
              <a:defRPr sz="1100"/>
            </a:lvl6pPr>
            <a:lvl7pPr marL="3128896" indent="0">
              <a:buNone/>
              <a:defRPr sz="1100"/>
            </a:lvl7pPr>
            <a:lvl8pPr marL="3650379" indent="0">
              <a:buNone/>
              <a:defRPr sz="1100"/>
            </a:lvl8pPr>
            <a:lvl9pPr marL="4171862" indent="0">
              <a:buNone/>
              <a:defRPr sz="1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5058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483" indent="0">
              <a:buNone/>
              <a:defRPr sz="3200"/>
            </a:lvl2pPr>
            <a:lvl3pPr marL="1042966" indent="0">
              <a:buNone/>
              <a:defRPr sz="2700"/>
            </a:lvl3pPr>
            <a:lvl4pPr marL="1564449" indent="0">
              <a:buNone/>
              <a:defRPr sz="2300"/>
            </a:lvl4pPr>
            <a:lvl5pPr marL="2085931" indent="0">
              <a:buNone/>
              <a:defRPr sz="2300"/>
            </a:lvl5pPr>
            <a:lvl6pPr marL="2607414" indent="0">
              <a:buNone/>
              <a:defRPr sz="2300"/>
            </a:lvl6pPr>
            <a:lvl7pPr marL="3128896" indent="0">
              <a:buNone/>
              <a:defRPr sz="2300"/>
            </a:lvl7pPr>
            <a:lvl8pPr marL="3650379" indent="0">
              <a:buNone/>
              <a:defRPr sz="2300"/>
            </a:lvl8pPr>
            <a:lvl9pPr marL="4171862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483" indent="0">
              <a:buNone/>
              <a:defRPr sz="1400"/>
            </a:lvl2pPr>
            <a:lvl3pPr marL="1042966" indent="0">
              <a:buNone/>
              <a:defRPr sz="1100"/>
            </a:lvl3pPr>
            <a:lvl4pPr marL="1564449" indent="0">
              <a:buNone/>
              <a:defRPr sz="1100"/>
            </a:lvl4pPr>
            <a:lvl5pPr marL="2085931" indent="0">
              <a:buNone/>
              <a:defRPr sz="1100"/>
            </a:lvl5pPr>
            <a:lvl6pPr marL="2607414" indent="0">
              <a:buNone/>
              <a:defRPr sz="1100"/>
            </a:lvl6pPr>
            <a:lvl7pPr marL="3128896" indent="0">
              <a:buNone/>
              <a:defRPr sz="1100"/>
            </a:lvl7pPr>
            <a:lvl8pPr marL="3650379" indent="0">
              <a:buNone/>
              <a:defRPr sz="1100"/>
            </a:lvl8pPr>
            <a:lvl9pPr marL="4171862" indent="0">
              <a:buNone/>
              <a:defRPr sz="1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44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3"/>
            <a:ext cx="6805137" cy="1782233"/>
          </a:xfrm>
          <a:prstGeom prst="rect">
            <a:avLst/>
          </a:prstGeom>
        </p:spPr>
        <p:txBody>
          <a:bodyPr vert="horz" lIns="104297" tIns="52149" rIns="104297" bIns="52149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104297" tIns="52149" rIns="104297" bIns="52149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297" tIns="52149" rIns="104297" bIns="5214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FCD8B-02CF-410C-8E7D-462C9D2F61E7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297" tIns="52149" rIns="104297" bIns="5214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297" tIns="52149" rIns="104297" bIns="5214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031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296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12" indent="-391112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09" indent="-325926" algn="l" defTabSz="104296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707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189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672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155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638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121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604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83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966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449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931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414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896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379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862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223" y="113264"/>
            <a:ext cx="4690745" cy="956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4903272" y="275725"/>
            <a:ext cx="2405751" cy="678487"/>
          </a:xfrm>
          <a:prstGeom prst="rect">
            <a:avLst/>
          </a:prstGeom>
          <a:noFill/>
        </p:spPr>
        <p:txBody>
          <a:bodyPr wrap="square" lIns="104297" tIns="52149" rIns="104297" bIns="52149" rtlCol="0">
            <a:spAutoFit/>
          </a:bodyPr>
          <a:lstStyle/>
          <a:p>
            <a:pPr>
              <a:lnSpc>
                <a:spcPts val="1500"/>
              </a:lnSpc>
              <a:tabLst>
                <a:tab pos="4562974" algn="l"/>
                <a:tab pos="4660752" algn="l"/>
                <a:tab pos="4693345" algn="l"/>
                <a:tab pos="7168940" algn="r"/>
              </a:tabLst>
            </a:pPr>
            <a:r>
              <a:rPr lang="ja-JP" altLang="en-US" sz="1200" b="1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令和４</a:t>
            </a:r>
            <a:r>
              <a:rPr lang="ja-JP" altLang="ja-JP" sz="1200" b="1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年</a:t>
            </a:r>
            <a:r>
              <a:rPr lang="ja-JP" altLang="en-US" sz="1200" b="1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６</a:t>
            </a:r>
            <a:r>
              <a:rPr lang="ja-JP" altLang="ja-JP" sz="1200" b="1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月</a:t>
            </a:r>
            <a:r>
              <a:rPr lang="ja-JP" altLang="en-US" sz="1200" b="1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７日</a:t>
            </a:r>
            <a:r>
              <a:rPr lang="en-US" altLang="ja-JP" sz="1200" b="1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(</a:t>
            </a:r>
            <a:r>
              <a:rPr lang="ja-JP" altLang="en-US" sz="1200" b="1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火</a:t>
            </a:r>
            <a:r>
              <a:rPr lang="en-US" altLang="ja-JP" sz="1200" b="1" kern="1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)</a:t>
            </a:r>
            <a:endParaRPr lang="ja-JP" altLang="ja-JP" sz="1200" b="1" kern="1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  <a:p>
            <a:pPr>
              <a:lnSpc>
                <a:spcPts val="1500"/>
              </a:lnSpc>
            </a:pPr>
            <a:r>
              <a:rPr lang="ja-JP" altLang="ja-JP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二十四節気</a:t>
            </a:r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⑩小満</a:t>
            </a:r>
            <a:r>
              <a:rPr lang="en-US" altLang="ja-JP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(</a:t>
            </a:r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しょうまん</a:t>
            </a:r>
            <a:r>
              <a:rPr lang="en-US" altLang="ja-JP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)</a:t>
            </a:r>
          </a:p>
          <a:p>
            <a:pPr algn="r">
              <a:lnSpc>
                <a:spcPts val="1500"/>
              </a:lnSpc>
            </a:pPr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　　　　　～</a:t>
            </a:r>
            <a:r>
              <a:rPr lang="en-US" altLang="ja-JP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6</a:t>
            </a:r>
            <a:r>
              <a:rPr lang="ja-JP" altLang="ja-JP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月</a:t>
            </a:r>
            <a:r>
              <a:rPr lang="en-US" altLang="ja-JP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20</a:t>
            </a:r>
            <a:r>
              <a:rPr lang="ja-JP" altLang="en-US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日</a:t>
            </a:r>
            <a:r>
              <a:rPr lang="ja-JP" altLang="ja-JP" sz="1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まで</a:t>
            </a:r>
            <a:endParaRPr lang="ja-JP" altLang="en-US" sz="12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7335" y="7407840"/>
            <a:ext cx="3671614" cy="1152128"/>
          </a:xfrm>
          <a:prstGeom prst="rect">
            <a:avLst/>
          </a:prstGeom>
          <a:pattFill prst="pct9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>
                <a:solidFill>
                  <a:schemeClr val="tx1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第１群　筋肉や骨を作る【魚・肉・卵・大豆製品】　　　　　　　　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>
                <a:solidFill>
                  <a:schemeClr val="tx1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第２群　骨と歯を作る【牛乳・乳製品・海藻・小魚】</a:t>
            </a:r>
            <a:endParaRPr lang="ja-JP" altLang="ja-JP" sz="1100" b="1" kern="100" dirty="0">
              <a:solidFill>
                <a:schemeClr val="tx1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  <a:p>
            <a:pPr algn="ctr">
              <a:lnSpc>
                <a:spcPct val="150000"/>
              </a:lnSpc>
            </a:pPr>
            <a:endParaRPr kumimoji="1" lang="ja-JP" altLang="en-US" sz="11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Oval 6"/>
          <p:cNvSpPr>
            <a:spLocks noChangeArrowheads="1"/>
          </p:cNvSpPr>
          <p:nvPr/>
        </p:nvSpPr>
        <p:spPr bwMode="auto">
          <a:xfrm>
            <a:off x="269875" y="8202935"/>
            <a:ext cx="3263382" cy="868437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i="1" kern="100" dirty="0">
                <a:solidFill>
                  <a:srgbClr val="FFFFFF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赤のお皿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Century"/>
                <a:ea typeface="HGP創英角ﾎﾟｯﾌﾟ体"/>
                <a:cs typeface="Times New Roman"/>
              </a:rPr>
              <a:t>　</a:t>
            </a:r>
            <a:endParaRPr lang="en-US" altLang="ja-JP" sz="1200" kern="100" dirty="0">
              <a:latin typeface="Century"/>
              <a:ea typeface="HGP創英角ﾎﾟｯﾌﾟ体"/>
              <a:cs typeface="Times New Roman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766442" y="7406764"/>
            <a:ext cx="3671614" cy="1152128"/>
          </a:xfrm>
          <a:prstGeom prst="rect">
            <a:avLst/>
          </a:prstGeom>
          <a:pattFill prst="pct90">
            <a:fgClr>
              <a:schemeClr val="accent3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Col="180000" rtlCol="0" anchor="t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>
                <a:solidFill>
                  <a:schemeClr val="tx1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第３群　皮膚・粘膜の保護【緑黄色野菜】</a:t>
            </a:r>
            <a:endParaRPr lang="ja-JP" altLang="ja-JP" sz="1050" b="1" kern="100" dirty="0">
              <a:solidFill>
                <a:schemeClr val="tx1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>
                <a:solidFill>
                  <a:schemeClr val="tx1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第４群　体の調子を整える【淡色野菜】</a:t>
            </a:r>
            <a:endParaRPr lang="ja-JP" altLang="ja-JP" sz="1050" b="1" kern="100" dirty="0">
              <a:solidFill>
                <a:schemeClr val="tx1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  <a:p>
            <a:pPr algn="ctr">
              <a:lnSpc>
                <a:spcPct val="150000"/>
              </a:lnSpc>
            </a:pPr>
            <a:endParaRPr kumimoji="1" lang="ja-JP" altLang="en-US" sz="11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17335" y="9017988"/>
            <a:ext cx="3850219" cy="1152128"/>
          </a:xfrm>
          <a:prstGeom prst="rect">
            <a:avLst/>
          </a:prstGeom>
          <a:pattFill prst="pct90">
            <a:fgClr>
              <a:srgbClr val="E9F573"/>
            </a:fgClr>
            <a:bgClr>
              <a:schemeClr val="bg1"/>
            </a:bgClr>
          </a:pattFill>
          <a:ln>
            <a:solidFill>
              <a:srgbClr val="E9F5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>
                <a:solidFill>
                  <a:schemeClr val="tx1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第５群　体を動かすエネルギー源【穀類・芋類・糖分】</a:t>
            </a:r>
            <a:endParaRPr lang="ja-JP" altLang="ja-JP" sz="1050" b="1" kern="100" dirty="0">
              <a:solidFill>
                <a:schemeClr val="tx1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>
                <a:solidFill>
                  <a:schemeClr val="tx1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第６群　力や体温となる【油脂類・多脂肪食品】</a:t>
            </a:r>
            <a:endParaRPr lang="ja-JP" altLang="ja-JP" sz="1050" b="1" kern="100" dirty="0">
              <a:solidFill>
                <a:schemeClr val="tx1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  <a:p>
            <a:pPr algn="ctr">
              <a:lnSpc>
                <a:spcPct val="150000"/>
              </a:lnSpc>
            </a:pPr>
            <a:endParaRPr kumimoji="1" lang="ja-JP" altLang="en-US" sz="11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794897" y="9027241"/>
            <a:ext cx="3671614" cy="1152128"/>
          </a:xfrm>
          <a:prstGeom prst="rect">
            <a:avLst/>
          </a:prstGeom>
          <a:pattFill prst="pct90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>
                <a:solidFill>
                  <a:schemeClr val="tx1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うまみ成分が美味しさを伝え、食欲を増進させる</a:t>
            </a:r>
            <a:endParaRPr lang="en-US" altLang="ja-JP" sz="1100" b="1" kern="100" dirty="0">
              <a:solidFill>
                <a:schemeClr val="tx1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1100" b="1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itchFamily="18" charset="0"/>
              </a:rPr>
              <a:t>（味噌汁・野菜ｽｰﾌﾟ・中華ｽｰﾌﾟ）</a:t>
            </a:r>
            <a:r>
              <a:rPr lang="ja-JP" altLang="en-US" sz="1100" b="1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ＭＳ Ｐゴシック" pitchFamily="50" charset="-128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ja-JP" altLang="ja-JP" sz="1100" b="1" kern="100" dirty="0">
              <a:solidFill>
                <a:schemeClr val="tx1"/>
              </a:solidFill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22" name="Oval 8"/>
          <p:cNvSpPr>
            <a:spLocks noChangeArrowheads="1"/>
          </p:cNvSpPr>
          <p:nvPr/>
        </p:nvSpPr>
        <p:spPr bwMode="auto">
          <a:xfrm>
            <a:off x="206859" y="9609908"/>
            <a:ext cx="3240000" cy="868437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i="1" kern="100" dirty="0"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黄のお皿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n-US" altLang="ja-JP" sz="1200" kern="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</p:txBody>
      </p: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3926058" y="8222679"/>
            <a:ext cx="3310957" cy="868437"/>
          </a:xfrm>
          <a:prstGeom prst="ellipse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i="1" kern="100" dirty="0">
                <a:solidFill>
                  <a:srgbClr val="FFFFFF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/>
              </a:rPr>
              <a:t>緑のお皿</a:t>
            </a:r>
            <a:endParaRPr lang="en-US" altLang="ja-JP" sz="1200" b="1" i="1" kern="100" dirty="0">
              <a:solidFill>
                <a:srgbClr val="FFFFFF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en-US" altLang="ja-JP" sz="1200" b="1" i="1" kern="100" dirty="0">
              <a:solidFill>
                <a:srgbClr val="FFFFFF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ja-JP" sz="1200" b="1" i="1" kern="100" dirty="0">
              <a:solidFill>
                <a:srgbClr val="FFFFFF"/>
              </a:solidFill>
              <a:effectLst/>
              <a:latin typeface="HGPｺﾞｼｯｸM" panose="020B0600000000000000" pitchFamily="50" charset="-128"/>
              <a:ea typeface="HGPｺﾞｼｯｸM" panose="020B0600000000000000" pitchFamily="50" charset="-128"/>
              <a:cs typeface="Times New Roman"/>
            </a:endParaRPr>
          </a:p>
        </p:txBody>
      </p:sp>
      <p:sp>
        <p:nvSpPr>
          <p:cNvPr id="2" name="WordArt 2"/>
          <p:cNvSpPr>
            <a:spLocks noChangeArrowheads="1" noChangeShapeType="1" noTextEdit="1"/>
          </p:cNvSpPr>
          <p:nvPr/>
        </p:nvSpPr>
        <p:spPr bwMode="auto">
          <a:xfrm>
            <a:off x="1342721" y="730374"/>
            <a:ext cx="2286000" cy="2238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ArchUp">
              <a:avLst>
                <a:gd name="adj" fmla="val 11253060"/>
              </a:avLst>
            </a:prstTxWarp>
          </a:bodyPr>
          <a:lstStyle/>
          <a:p>
            <a:pPr algn="ctr" rtl="0">
              <a:buNone/>
            </a:pPr>
            <a:r>
              <a:rPr lang="ja-JP" altLang="en-US" sz="4000" kern="10" spc="0" dirty="0">
                <a:ln w="9525">
                  <a:solidFill>
                    <a:srgbClr val="9966FF"/>
                  </a:solidFill>
                  <a:round/>
                  <a:headEnd/>
                  <a:tailEnd/>
                </a:ln>
                <a:solidFill>
                  <a:srgbClr val="9966FF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本日の給食</a:t>
            </a:r>
          </a:p>
        </p:txBody>
      </p:sp>
      <p:sp>
        <p:nvSpPr>
          <p:cNvPr id="10" name="雲形吹き出し 9"/>
          <p:cNvSpPr/>
          <p:nvPr/>
        </p:nvSpPr>
        <p:spPr>
          <a:xfrm>
            <a:off x="325851" y="4692109"/>
            <a:ext cx="4255485" cy="2590758"/>
          </a:xfrm>
          <a:prstGeom prst="cloudCallout">
            <a:avLst>
              <a:gd name="adj1" fmla="val 46752"/>
              <a:gd name="adj2" fmla="val -54709"/>
            </a:avLst>
          </a:prstGeom>
          <a:solidFill>
            <a:srgbClr val="CCECFF"/>
          </a:solidFill>
          <a:ln w="476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endParaRPr lang="en-US" altLang="ja-JP" sz="12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DB085F4-1944-4A3C-87A6-0EC5C72AD44D}"/>
              </a:ext>
            </a:extLst>
          </p:cNvPr>
          <p:cNvSpPr txBox="1"/>
          <p:nvPr/>
        </p:nvSpPr>
        <p:spPr>
          <a:xfrm>
            <a:off x="4461485" y="8572063"/>
            <a:ext cx="2376264" cy="447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ja-JP" altLang="en-US" sz="1100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/>
              </a:rPr>
              <a:t>人参　きゅうり　ねぎ　ｷｬﾍﾞﾂ　</a:t>
            </a:r>
            <a:endParaRPr lang="en-US" altLang="ja-JP" sz="1100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ja-JP" altLang="en-US" sz="1100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/>
              </a:rPr>
              <a:t>かいわれ大根　玉ねぎ　たけのこ</a:t>
            </a:r>
            <a:endParaRPr lang="en-US" altLang="ja-JP" sz="1100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08D20B8-500D-47B3-A9B7-41DA3E027A9C}"/>
              </a:ext>
            </a:extLst>
          </p:cNvPr>
          <p:cNvSpPr txBox="1"/>
          <p:nvPr/>
        </p:nvSpPr>
        <p:spPr>
          <a:xfrm>
            <a:off x="687163" y="10056721"/>
            <a:ext cx="2376264" cy="447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ja-JP" altLang="en-US" sz="1100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/>
              </a:rPr>
              <a:t>米　春雨　ごま油　ラー油　</a:t>
            </a:r>
            <a:endParaRPr lang="en-US" altLang="ja-JP" sz="1100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ja-JP" altLang="en-US" sz="1100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/>
              </a:rPr>
              <a:t>片栗粉</a:t>
            </a:r>
            <a:endParaRPr lang="en-US" altLang="ja-JP" sz="1100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72C9BFF-F7ED-439A-A4AF-CCF6B4FD75E6}"/>
              </a:ext>
            </a:extLst>
          </p:cNvPr>
          <p:cNvSpPr txBox="1"/>
          <p:nvPr/>
        </p:nvSpPr>
        <p:spPr>
          <a:xfrm>
            <a:off x="723514" y="8587060"/>
            <a:ext cx="2376264" cy="267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ja-JP" altLang="en-US" sz="1100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/>
              </a:rPr>
              <a:t>鶏肉 豚肉　豆腐　卵</a:t>
            </a:r>
            <a:endParaRPr lang="en-US" altLang="ja-JP" sz="1100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3A29E7-6CBF-40A1-805B-CC2F9209CBB5}"/>
              </a:ext>
            </a:extLst>
          </p:cNvPr>
          <p:cNvSpPr txBox="1"/>
          <p:nvPr/>
        </p:nvSpPr>
        <p:spPr>
          <a:xfrm>
            <a:off x="826627" y="4891608"/>
            <a:ext cx="4051893" cy="2617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☆麻婆豆腐</a:t>
            </a:r>
            <a:endParaRPr kumimoji="1"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000"/>
              </a:lnSpc>
            </a:pPr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☆飲茶</a:t>
            </a:r>
            <a:r>
              <a:rPr kumimoji="1" lang="en-US" altLang="ja-JP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春巻き 揚げ餃子）</a:t>
            </a:r>
            <a:endParaRPr kumimoji="1"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000"/>
              </a:lnSpc>
            </a:pPr>
            <a:r>
              <a:rPr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☆春雨サラダ</a:t>
            </a:r>
            <a:endParaRPr kumimoji="1"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000"/>
              </a:lnSpc>
            </a:pPr>
            <a:r>
              <a:rPr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☆玉子スープ</a:t>
            </a:r>
            <a:endParaRPr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000"/>
              </a:lnSpc>
            </a:pPr>
            <a:endParaRPr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E769D35-59D5-4144-99D2-1EDD8C36C622}"/>
              </a:ext>
            </a:extLst>
          </p:cNvPr>
          <p:cNvSpPr/>
          <p:nvPr/>
        </p:nvSpPr>
        <p:spPr>
          <a:xfrm>
            <a:off x="4903273" y="231451"/>
            <a:ext cx="2405750" cy="752621"/>
          </a:xfrm>
          <a:prstGeom prst="rect">
            <a:avLst/>
          </a:prstGeom>
          <a:noFill/>
          <a:ln w="31750" cmpd="sng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F164E3C5-E373-A12D-688A-9ED9B058679B}"/>
              </a:ext>
            </a:extLst>
          </p:cNvPr>
          <p:cNvSpPr/>
          <p:nvPr/>
        </p:nvSpPr>
        <p:spPr>
          <a:xfrm>
            <a:off x="3688266" y="48850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ja-JP" altLang="en-US" sz="54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42" name="Oval 7">
            <a:extLst>
              <a:ext uri="{FF2B5EF4-FFF2-40B4-BE49-F238E27FC236}">
                <a16:creationId xmlns:a16="http://schemas.microsoft.com/office/drawing/2014/main" id="{738DC69E-2B65-1381-BC98-453985BDE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5898" y="9539551"/>
            <a:ext cx="3633594" cy="1098914"/>
          </a:xfrm>
          <a:prstGeom prst="ellipse">
            <a:avLst/>
          </a:prstGeom>
          <a:solidFill>
            <a:srgbClr val="FFFFFF"/>
          </a:solidFill>
          <a:ln w="9525">
            <a:solidFill>
              <a:srgbClr val="969696"/>
            </a:solidFill>
            <a:round/>
            <a:headEnd/>
            <a:tailEnd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sz="1200" b="1" i="1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/>
              </a:rPr>
              <a:t>白のお皿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n-US" altLang="ja-JP" sz="900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09A0329C-27CE-7750-6960-C5F38C3ABDFF}"/>
              </a:ext>
            </a:extLst>
          </p:cNvPr>
          <p:cNvSpPr txBox="1"/>
          <p:nvPr/>
        </p:nvSpPr>
        <p:spPr>
          <a:xfrm>
            <a:off x="3491723" y="9913776"/>
            <a:ext cx="4261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豆板醬　甜麵醬　豆鼓　塩　砂糖　生姜　みりん</a:t>
            </a:r>
            <a:endParaRPr lang="en-US" altLang="ja-JP" sz="12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中華山椒　鷹の爪　酢　酒　醤油　にんにく</a:t>
            </a:r>
            <a:endParaRPr lang="en-US" altLang="ja-JP" sz="12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鶏がら中華スープ　ケチャップ</a:t>
            </a:r>
            <a:endParaRPr lang="en-US" altLang="ja-JP" sz="12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4B705685-6B8C-AE53-FFE3-B5E2778F7887}"/>
              </a:ext>
            </a:extLst>
          </p:cNvPr>
          <p:cNvSpPr/>
          <p:nvPr/>
        </p:nvSpPr>
        <p:spPr>
          <a:xfrm rot="474947">
            <a:off x="6294416" y="4851884"/>
            <a:ext cx="1255599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14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5</a:t>
            </a:r>
            <a:r>
              <a:rPr lang="ja-JP" altLang="en-US" sz="14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歳児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F53AEF32-BE47-CD18-7A81-B22EE5C9C8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15" y="1305820"/>
            <a:ext cx="4255485" cy="3191613"/>
          </a:xfrm>
          <a:prstGeom prst="roundRect">
            <a:avLst>
              <a:gd name="adj" fmla="val 16667"/>
            </a:avLst>
          </a:prstGeom>
          <a:ln w="76200">
            <a:solidFill>
              <a:srgbClr val="FF3399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659388A0-E0E7-2E1C-AF91-09E3826ECA1B}"/>
              </a:ext>
            </a:extLst>
          </p:cNvPr>
          <p:cNvSpPr/>
          <p:nvPr/>
        </p:nvSpPr>
        <p:spPr>
          <a:xfrm>
            <a:off x="1128196" y="954212"/>
            <a:ext cx="250052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2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5</a:t>
            </a:r>
            <a:r>
              <a:rPr lang="ja-JP" altLang="en-US" sz="2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歳児食事ﾏﾅｰ</a:t>
            </a:r>
            <a:endParaRPr lang="ja-JP" altLang="en-US" sz="28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38F7FCF4-B37B-51C0-DC4A-1678B31E786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319" y="1194238"/>
            <a:ext cx="1773779" cy="13303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891807A-D7FF-C6D8-AA11-7165577C086D}"/>
              </a:ext>
            </a:extLst>
          </p:cNvPr>
          <p:cNvSpPr txBox="1"/>
          <p:nvPr/>
        </p:nvSpPr>
        <p:spPr>
          <a:xfrm>
            <a:off x="4743832" y="1051018"/>
            <a:ext cx="910122" cy="24622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b="1" u="sng" dirty="0">
                <a:solidFill>
                  <a:srgbClr val="B72FED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離乳食後期</a:t>
            </a: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F865364D-54C2-C3C0-069E-69D5B7BADEC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838" y="2568342"/>
            <a:ext cx="1773779" cy="13303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982D357-468B-186A-5EC5-0492751CF5BF}"/>
              </a:ext>
            </a:extLst>
          </p:cNvPr>
          <p:cNvSpPr txBox="1"/>
          <p:nvPr/>
        </p:nvSpPr>
        <p:spPr>
          <a:xfrm>
            <a:off x="6373638" y="2400650"/>
            <a:ext cx="1092873" cy="247843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b="1" u="sng" dirty="0">
                <a:solidFill>
                  <a:srgbClr val="B72FED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離乳食完了期</a:t>
            </a: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331C7E1B-3C86-11E5-28A4-653FCEEB300C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6"/>
          <a:stretch/>
        </p:blipFill>
        <p:spPr>
          <a:xfrm>
            <a:off x="4534738" y="3941080"/>
            <a:ext cx="1884398" cy="13025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8B1F16FE-1CEA-EFCF-46D3-7C6429EA8710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1" r="1629" b="3739"/>
          <a:stretch/>
        </p:blipFill>
        <p:spPr>
          <a:xfrm>
            <a:off x="5431439" y="5151489"/>
            <a:ext cx="1884398" cy="13352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Amazon.co.jp: 輸入 デリア食品 カットパイナップル 1パック ...">
            <a:extLst>
              <a:ext uri="{FF2B5EF4-FFF2-40B4-BE49-F238E27FC236}">
                <a16:creationId xmlns:a16="http://schemas.microsoft.com/office/drawing/2014/main" id="{4D8F9606-4F7E-E085-BA5E-B54D0DC3CE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5151" y="6450810"/>
            <a:ext cx="1266120" cy="95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EB2CA815-F6FF-31EF-A16B-B08C29A7E6FA}"/>
              </a:ext>
            </a:extLst>
          </p:cNvPr>
          <p:cNvSpPr/>
          <p:nvPr/>
        </p:nvSpPr>
        <p:spPr>
          <a:xfrm rot="21036415">
            <a:off x="4365764" y="6183024"/>
            <a:ext cx="1080745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おやつ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F93F295E-9C92-9E15-AF44-6C74F5D223BB}"/>
              </a:ext>
            </a:extLst>
          </p:cNvPr>
          <p:cNvSpPr/>
          <p:nvPr/>
        </p:nvSpPr>
        <p:spPr>
          <a:xfrm>
            <a:off x="5511923" y="6902557"/>
            <a:ext cx="157286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パイナップル</a:t>
            </a:r>
            <a:endParaRPr lang="ja-JP" altLang="en-US" sz="20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7994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5834</TotalTime>
  <Words>208</Words>
  <Application>Microsoft Office PowerPoint</Application>
  <PresentationFormat>ユーザー設定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HGPｺﾞｼｯｸM</vt:lpstr>
      <vt:lpstr>HGP創英角ﾎﾟｯﾌﾟ体</vt:lpstr>
      <vt:lpstr>ＭＳ Ｐゴシック</vt:lpstr>
      <vt:lpstr>UD デジタル 教科書体 NP-B</vt:lpstr>
      <vt:lpstr>UD デジタル 教科書体 NP-R</vt:lpstr>
      <vt:lpstr>Arial</vt:lpstr>
      <vt:lpstr>Calibri</vt:lpstr>
      <vt:lpstr>Century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つばさ</dc:creator>
  <cp:lastModifiedBy>水原 慶明</cp:lastModifiedBy>
  <cp:revision>1424</cp:revision>
  <cp:lastPrinted>2022-06-07T06:49:08Z</cp:lastPrinted>
  <dcterms:created xsi:type="dcterms:W3CDTF">2016-06-08T00:05:38Z</dcterms:created>
  <dcterms:modified xsi:type="dcterms:W3CDTF">2022-06-07T06:54:59Z</dcterms:modified>
</cp:coreProperties>
</file>